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09" r:id="rId3"/>
    <p:sldId id="315" r:id="rId4"/>
    <p:sldId id="314" r:id="rId5"/>
    <p:sldId id="313" r:id="rId6"/>
    <p:sldId id="312" r:id="rId7"/>
    <p:sldId id="311" r:id="rId8"/>
    <p:sldId id="310" r:id="rId9"/>
    <p:sldId id="320" r:id="rId10"/>
    <p:sldId id="319" r:id="rId11"/>
    <p:sldId id="318" r:id="rId12"/>
    <p:sldId id="317" r:id="rId13"/>
    <p:sldId id="323" r:id="rId14"/>
    <p:sldId id="316" r:id="rId15"/>
    <p:sldId id="322" r:id="rId16"/>
    <p:sldId id="326" r:id="rId17"/>
    <p:sldId id="321" r:id="rId18"/>
    <p:sldId id="325" r:id="rId19"/>
    <p:sldId id="324" r:id="rId20"/>
    <p:sldId id="331" r:id="rId21"/>
    <p:sldId id="330" r:id="rId22"/>
    <p:sldId id="329" r:id="rId23"/>
    <p:sldId id="328" r:id="rId24"/>
    <p:sldId id="332" r:id="rId25"/>
    <p:sldId id="30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</a:t>
            </a:r>
            <a:r>
              <a:rPr lang="en-US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 ПЛАНИРОВАНИЕ ПРОЕКТА 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31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2884" y="116632"/>
            <a:ext cx="9073008" cy="6480720"/>
          </a:xfrm>
        </p:spPr>
        <p:txBody>
          <a:bodyPr>
            <a:noAutofit/>
          </a:bodyPr>
          <a:lstStyle/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 startAt="3"/>
            </a:pP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альтернатив.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альтернативами понимаются взаимоисключающие варианты решений.</a:t>
            </a:r>
          </a:p>
          <a:p>
            <a:pPr indent="450215" algn="just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При осуществлении долгосрочных проектов важное место занимает прогнозирование. При этом следует различать два вида прогнозов.</a:t>
            </a:r>
            <a:endParaRPr lang="ru-RU" sz="2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влияния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дают представление о том, к дости­жению каких результатов приведет принятие каждого из имеющихся решений, т.е. как данное решение повлияет на показатели проекта.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развития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ситуации распространяются на показатели внешней среды, на которые лица, принимаю­щие решения, не могут повлиять в рассматриваемом периоде.</a:t>
            </a:r>
            <a:endParaRPr lang="ru-RU" sz="2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3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Оценка альтернатив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 точки зрения их приемлемости, эффективности и риска является основой для принятия решений.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Оптимальной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считается законная и практически реализуемая альтернатива, в максимальной степени позво­ляющая приблизиться к достижению поставленных реаль­ных целей при существующих ограничениях — ресурсных, временных, трудовых и т.д.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реализации проекта должна выполняться акту­ализация плана с учетом текущего состояния и вносимых изменений. Таким образом, план проекта становится осно­вой для оценки прогресса, достигнутого в ходе выполнения этого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08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 обеспечения реализуемости и точности плана про­екта менеджер проекта должен решить следующие задачи.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Вовлечение основных участников проекта в процесс планирования, обеспечение ответственности за планируе­мые параметры.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Достижение согласованного понимания структуры и объема работ проекта и потребностей в ресурсах с заказ­чиком и основными участниками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Планирование организационной структуры реали­зации проекта и обеспечение привлечения необходимых ресурсов на проект.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ответственности на основных участни­ков за результаты.</a:t>
            </a:r>
            <a:endParaRPr lang="ru-RU" sz="16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89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</a:p>
          <a:p>
            <a:pPr indent="450215" algn="just">
              <a:lnSpc>
                <a:spcPct val="150000"/>
              </a:lnSpc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(</a:t>
            </a:r>
            <a:r>
              <a:rPr lang="en-US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Work Breakdown Structure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инструмент, позволяющий разбить проект на составные части. Она устанавливает иерархически струк­турированное распределение работ по реализации проекта для всех задействованных в нем работников</a:t>
            </a:r>
            <a:r>
              <a:rPr lang="ru-RU" sz="2800" baseline="30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осуществляется последователь­ная декомпозиция проекта на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пакеты работ различного уровня, пакеты детальных работ. Декомпози­ция — это деление результатов проекта на меньшие, более управляемые компоненты до уровня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пакетов работ.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Пакеты работ обычно соответствуют самому нижнему уровню детализации и состоят из отдельных работ. Декомпозиция должна быть корректной, т.е. элементы любого уровня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должны быть необходимы и достаточны для создания соот­ветствующего элемента верхнего уровня.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46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представляет собой, по сути, перечень задач проекта. Она может быть представ­лена в графическом виде либо в виде описания, отражающего вложение работ. Иерархическая структура работ организует и определяет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все содержание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проекта. Работы, не включен­ные в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не являются работами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</a:rPr>
              <a:t>Распространенной проблемой для управления проектами является нерациональный размер пакетов работ, которые становятся слишком крупными для эффективного менед­жмента.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96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Чтобы обеспечить рациональный размер пакетов работ, необходимо придерживаться следующих правил: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8/80 — означает, что ни одна из задач не должна иметь объем меньший, чем 8 чел/ч и больший, чем 80 чел/ч (это составляет соответственно от 1 до 10 дней при 8-часовой продолжительности рабочего дня).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отчетного периода — продолжительность каждой задачи не должна быть больше периода, через кото­рый проводятся совещания, посвященные рассмотрению хода проекта. То есть, если такие совещания проводятся еже­недельно, выполнение каждой задачи не должно превышать одной недели.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«полезности» — при дроблении задачи на более мелкие следует учитывать, что существуют три причины, обусловливающие целесообразность такого разде­ления: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задачу, полученную в результате такого дробления, легче оценить (в силу ее меньшей продолжительности во времени и, следовательно, меньшей неопределенности);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мелкие и конкретные задачи легче распределять между отдельными исполнителями;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мелкие задачи легче поддаются контролю.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296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Если же дробление не отвечает этим требованиям, от него следует отказаться.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проводится либо сверху вниз, либо снизу вверх, либо используются сразу оба подхода. Обычно применяется так называемая «бегущая волна» — чем более отдален по времени тот или иной элемент, тем меньше глу­бина его декомпозиции.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226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результате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должны быть учтены все цели проекта и созданы все необходимые предпосылки для его успешной реализации. Основанием для разбиения проекта могут служить: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компоненты товара (услуги, направления деятельно­сти), получаемого в результате реализации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процессные или функциональные элементы деятель­ности организации, реализующей проект;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этапы жизненного цикла проекта, основные фазы;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подразделения организационной структуры;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географическое размещение для </a:t>
            </a:r>
            <a:r>
              <a:rPr lang="ru-RU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пространственно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рас­пределенных проектов.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2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Искусство декомпозиции проекта состоит в согласовании основных структур проекта, к которым относятся: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статей затрат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(Account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ресурсов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(Resource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временных интервалов.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319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669360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должна отражать струк­туру создаваемого объекта на верхнем уровне управления и позволять переходить к структурам, характеризующим специфические работы нижних уровней. Задачи нижнего уровня (работы) входят в календарный план работ, по ним оценивается время выполнения проекта и затраты на проект. При этом для каждого уровня должна быть предусмотрена процедура определения ответственных менеджеров и проце­дура разрешения конкретных ситуаций с учетом приорите­тов более высокого уровня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Набор работ на нижнем уровне должен быть необходи­мым и достаточным для выполнения проекта, а декомпо­зиция выступает одной из важнейших задач руководителя проекта. Поскольку реализация содержания проекта отсле­живается по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а содержание продукции проекта сравни­вается с требованиями к ней,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должна быть построена таким образом, чтобы результатом проектных работ стало создание заданного содержания продукции проекта.</a:t>
            </a:r>
            <a:endParaRPr lang="ru-RU" sz="11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2136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представляет собой процесс разработки и принятия целевых установок количественного и каче­ственного характера и определения путей наиболее эффек­тивного их достижения. Эти установки, разрабатываемые чаще всего в виде дерева целей, характеризуют желаемое будущее и по возможности численно выражаются набором показателей, ключевых для данного уровня управления.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Необходимость составления планов определяется мно­гими причинами. Наиболее значимые из них: неопределен­ность будущего, координирующая роль плана, оптимизация экономических последствий.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882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Правила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предварительной информации проводится последовательная декомпозиция работ проекта. Этот про­цесс продолжается до тех пор, пока все значимые части не будут идентифицированы так, чтобы они могли планиро­ваться, для них составлялся бюджет и т.п.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Каждому элементу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присваивается уникальный идентификатор. В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используются коды счетов — каж­дому элементу присваивается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-код. Коды организованы в соответствии с планом счетов — системы отслеживания затрат проекта по категориям (план счетов основывается на плане счетов организации и принятой в ней системе управленческого учета). Контрольными точками (контроль­ными счетами —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Accounts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являются элементы управленческого учета, связанные с подразделениями орга­низации, содержащие пакеты работ и входящие в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022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Все элементы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описываются в словаре. Словарь содержит краткое описание каждого элемента, входящего в иерархическую структуру работ, т.е.: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ссылку на вышестоящий элемент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идентификатор кода счетов (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-код);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ответственное лицо (или ответственную организацию, при привлечении подрядчиков);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работ;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контрольных событий;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результаты, требования к качеству;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необходимую контрактную и техническую информа­цию и документацию.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916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Поскольку на практике отдельные виды работ часто объе­диняют в пакеты, в словаре могут также содержаться список операций (для пакета работ), требуемые ресурсы и ориенти­ровочная оценка стоимости.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Декомпозиция выступает основой планирования проекта. Она является базовым инструментом для создания системы управления проектами, так как позволяет решать проблемы организации работ, распределения ответственности, оценки стоимости и т.п.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327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основе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строятся и другие структурные модели проекта, такие как: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структурная модель организации проекта — представ­ляет иерархическую декомпозицию организационной и про­изводственной структуры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матрица распределения ответственности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ресурсов — декомпозиция требуемых для выполнения проекта ресурсов;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стоимости — декомпозиция стоимостных пока­зателей на основе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дерева ресурсов и данных о стоимо­сти элементом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структурная декомпозиция контрактов по элементам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сетевая модель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789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ru-RU" dirty="0" smtClean="0"/>
              <a:t>1. </a:t>
            </a:r>
            <a:r>
              <a:rPr lang="ru-RU" dirty="0"/>
              <a:t>Какие задачи решает планирование проекта? </a:t>
            </a:r>
            <a:endParaRPr lang="ru-RU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ru-RU" dirty="0" smtClean="0"/>
              <a:t>2. Какие </a:t>
            </a:r>
            <a:r>
              <a:rPr lang="ru-RU" dirty="0"/>
              <a:t>этапы включает в себя стандартная процедура планирования</a:t>
            </a:r>
            <a:r>
              <a:rPr lang="ru-RU" dirty="0" smtClean="0"/>
              <a:t>?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ru-RU" dirty="0" smtClean="0"/>
              <a:t>3. Что </a:t>
            </a:r>
            <a:r>
              <a:rPr lang="ru-RU" dirty="0"/>
              <a:t>такое формальные и реальные цели? </a:t>
            </a:r>
            <a:endParaRPr lang="ru-RU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smtClean="0">
                <a:solidFill>
                  <a:prstClr val="black"/>
                </a:solidFill>
              </a:rPr>
              <a:t>Какие </a:t>
            </a:r>
            <a:r>
              <a:rPr lang="ru-RU" dirty="0">
                <a:solidFill>
                  <a:prstClr val="black"/>
                </a:solidFill>
              </a:rPr>
              <a:t>задачи необходимо решить для обеспечения реализуемости и точности плана?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Вопросы для самостоятельного изучения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736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321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Действительно, если бы будущее проекта было абсолютно предопределенным, не было бы нужды постоянно разраба­тывать планы, совершенствовать методы их составления и структурирования. Отсюда видно, что главная цель состав­ления любого плана — не определение точных цифр и ори­ентиров, поскольку сделать это невозможно в принципе, а идентификация по каждому из важнейших направлений некоторого «коридора», в границах которого может варьи­ровать тот или иной показатель.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Смысл координирующей роли плана состоит в том, что наличие хорошо структурированных целевых установок дисциплинирует как перспективную, так и текущую дея­тельность, приводит ее в определенную систему, позволяет компании работать без существенных сбоев.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87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Последняя причина необходимости составления планов заключается в том, что любое рассогласование деятель­ности системы требует финансовых затрат (прямых или косвенных) на его преодоление. Вероятность наступления подобного рассогласования гораздо ниже, если работа осу­ществляется по плану; кроме того, и негативные финансовые последствия менее значительны.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 позволяет обеспечить высокую степень и высокую вероятность достижения целей на основе систе­матической подготовки решений. Тем самым оно представ­ляет собой предпосылку эффективной реализации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24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5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проекта является основным инструментом интегра­ции участников проекта. Разработка и согласование плана проекта обеспечивает лучшее понимание всеми участниками своих задач и ответственности.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плане проекта подробно анализируются методы обеспе­чения сбалансированности проектных затрат, сроков реали­зации, расписания и качества.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этапе планирования проекта решаются следующие задачи: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и детализация целей и результатов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состава и объема работ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реального расписания и бюджета проекта (либо отдельных его фаз);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потребности проекта в ресурсах, план ресурсного обеспечения проекта (либо отдельных фаз про­екта);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рисков и разработка плана реагирования на риски;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порядка взаимодействия в проектной команде, а также между проектной командой и внешней средой;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уточнение процедур управления проектом;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плана основными участниками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утверждение плана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27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648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0" y="544522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Укрупненная структура плана управления проектом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9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624735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31640" y="5445224"/>
            <a:ext cx="6840760" cy="578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2.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Основные этапы планирования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целей.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рамках планирования ста­вятся две группы целей.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критерий оценки полезности деятельности и состоя­ния проекта, который выводится из мотивации деятельности лиц, принимающих решения.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пути достижения формальных целей (продукция, которую надо произвести, ее качество и количество, необхо­димые ресурсы, их качество и количество).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94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50000"/>
              </a:lnSpc>
              <a:buClr>
                <a:srgbClr val="000000"/>
              </a:buClr>
              <a:buSzPts val="950"/>
              <a:buNone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Анализ проблем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включает в себя следующие шаги: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фактического состояния (анализ положе­ния);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 положения;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проблем посредством противопостав­ления системы целей и результатов анализа и прогноза поло­жения;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структурирование проблем.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структурирования проблем сначала их необхо­димо разбить на две группы.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внешнего характера, на решение которых невозможно повлиять со стороны команды проекта на про­тяжении всего планового периода.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внутренние, решение которых зависит от эффективного управления проектом.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Затем необходимо проблемы, отнесенные ко второй кате­гории, разбить на два класса.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решение которых не требует значительных финансовых и временных затрат. Этот класс проблем реша­ется в ходе текущего или оперативного планирования.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для решения которых требуется длитель­ное время и значительный объем финансирования. Эти про­блемы рассматриваются в процессе перспективного плани­рования и прогнозирования.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004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9378</TotalTime>
  <Words>1785</Words>
  <Application>Microsoft Office PowerPoint</Application>
  <PresentationFormat>Экран (4:3)</PresentationFormat>
  <Paragraphs>105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самостоятельного изучения 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инна</cp:lastModifiedBy>
  <cp:revision>57</cp:revision>
  <dcterms:created xsi:type="dcterms:W3CDTF">2014-04-21T11:00:57Z</dcterms:created>
  <dcterms:modified xsi:type="dcterms:W3CDTF">2020-10-21T07:14:43Z</dcterms:modified>
</cp:coreProperties>
</file>